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f19240a1f48ed" /><Relationship Type="http://schemas.openxmlformats.org/package/2006/relationships/metadata/core-properties" Target="/docProps/core.xml" Id="R7220b4561b114c16" /><Relationship Type="http://schemas.openxmlformats.org/officeDocument/2006/relationships/extended-properties" Target="/docProps/app.xml" Id="R41d6f0ddfef74610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85cbe5e843334d0d"/>
    <p:sldId id="257" r:id="R9bbf6d51cad34921"/>
    <p:sldId id="258" r:id="Rbe67110fbe264224"/>
    <p:sldId id="259" r:id="R7746ab9fc560483e"/>
    <p:sldId id="260" r:id="Rddeb0c4a66424e80"/>
    <p:sldId id="261" r:id="R1057044e31d54b82"/>
    <p:sldId id="262" r:id="R642a59802df94e78"/>
    <p:sldId id="263" r:id="Re2227439a9764046"/>
    <p:sldId id="264" r:id="R0517efa4c18842dd"/>
    <p:sldId id="265" r:id="R123830df506f4154"/>
    <p:sldId id="266" r:id="R44c456cc831943f2"/>
    <p:sldId id="267" r:id="R5b2f047897d546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85cbe5e843334d0d" /><Relationship Type="http://schemas.openxmlformats.org/officeDocument/2006/relationships/slide" Target="/ppt/slides/slide2.xml" Id="R9bbf6d51cad34921" /><Relationship Type="http://schemas.openxmlformats.org/officeDocument/2006/relationships/slide" Target="/ppt/slides/slide3.xml" Id="Rbe67110fbe264224" /><Relationship Type="http://schemas.openxmlformats.org/officeDocument/2006/relationships/slide" Target="/ppt/slides/slide4.xml" Id="R7746ab9fc560483e" /><Relationship Type="http://schemas.openxmlformats.org/officeDocument/2006/relationships/slide" Target="/ppt/slides/slide5.xml" Id="Rddeb0c4a66424e80" /><Relationship Type="http://schemas.openxmlformats.org/officeDocument/2006/relationships/slide" Target="/ppt/slides/slide6.xml" Id="R1057044e31d54b82" /><Relationship Type="http://schemas.openxmlformats.org/officeDocument/2006/relationships/slide" Target="/ppt/slides/slide7.xml" Id="R642a59802df94e78" /><Relationship Type="http://schemas.openxmlformats.org/officeDocument/2006/relationships/slide" Target="/ppt/slides/slide8.xml" Id="Re2227439a9764046" /><Relationship Type="http://schemas.openxmlformats.org/officeDocument/2006/relationships/slide" Target="/ppt/slides/slide9.xml" Id="R0517efa4c18842dd" /><Relationship Type="http://schemas.openxmlformats.org/officeDocument/2006/relationships/slide" Target="/ppt/slides/slide10.xml" Id="R123830df506f4154" /><Relationship Type="http://schemas.openxmlformats.org/officeDocument/2006/relationships/slide" Target="/ppt/slides/slide11.xml" Id="R44c456cc831943f2" /><Relationship Type="http://schemas.openxmlformats.org/officeDocument/2006/relationships/slide" Target="/ppt/slides/slide12.xml" Id="R5b2f047897d54603" /></Relationships>
</file>

<file path=ppt/notesSlides/notesSlide1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封面页。说明本课件根据 8l.nz/865.html《第一章 教育与教育学》整理，目标是帮助学习者建立章节框架。</a:t>
            </a: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这页用时间轴突出教育发展与生产劳动关系：原始紧密结合，古代相脱离，近代开始结合，现代深度融合，同时伴随普及、民主、终身和技术化。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本页对应文章第三节。重点不只是阶段名称，还要抓代表人物与著作：夸美纽斯、赫尔巴特、杜威是常见考点。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结尾页用于复习。本章记忆的关键是：定义、三要素、劳动起源、古代特征、现代特征、教育学任务。讲到这里可以回到第二页的学习地图闭环。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本页先搭建全章结构：第一部分解释教育是什么，第二部分追问教育从哪里来并怎样发展，第三部分进入教育学本身，最后用总结表回收易混知识。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这页适合提醒学习者不要机械背定义。遇到教育一词，先看它在句子中的语境：受到教育是过程，怎么教育是方法，教育为本是制度，教育学生是活动。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中文词源强调教与育的双重结构：外部示范和内部向善。西文词源 educare 强调引出潜能。这能帮助解释教育不是单纯灌输。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这页用左右对照讲广义与狭义。共同点是有目的地培养人；区别是广义覆盖全部育人活动，狭义专指制度化学校教育。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三要素不能孤立背。教育者主导，受教育者是学习主体，教育影响是二者之间的中介。基本矛盾是受教育者与教育内容之间的矛盾。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本质属性是最核心考点：有目的地培养人的社会活动。社会属性很多，但都围绕教育作为社会子系统展开。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教育功能容易混，因为分类标准不同。讲解时先说分类标准，再说功能类型，避免把个体功能和正向功能这类不同维度放在同一层。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/>
          <p:nvPr>
            <p:ph type="sldImg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Notes Placeholder 2"/>
          <p:cNvSpPr/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这页强调四个起源学说的地位与局限。劳动起源说揭示教育来自人类生产劳动需要，是唯一科学解释。</a:t>
            </a:r>
          </a:p>
        </p:txBody>
      </p:sp>
    </p:spTree>
  </p:cSld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0aa1b75554b4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6d4a78f7484474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a15b62fc3401b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011c3940947ce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9da9f6ed4453b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de963c96b69e4e2d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c863432ef4240" /><Relationship Type="http://schemas.openxmlformats.org/officeDocument/2006/relationships/notesSlide" Target="/ppt/notesSlides/notesSlide1.xml" Id="R54509699813a4a1c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bbf8d98ec48c3" /><Relationship Type="http://schemas.openxmlformats.org/officeDocument/2006/relationships/notesSlide" Target="/ppt/notesSlides/notesSlide10.xml" Id="R2ac88e55b347433b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6e5d05b9a498b" /><Relationship Type="http://schemas.openxmlformats.org/officeDocument/2006/relationships/notesSlide" Target="/ppt/notesSlides/notesSlide11.xml" Id="Rf9bd279a878d4c7e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09d081a064141" /><Relationship Type="http://schemas.openxmlformats.org/officeDocument/2006/relationships/notesSlide" Target="/ppt/notesSlides/notesSlide12.xml" Id="R384accd657b249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96554cef242aa" /><Relationship Type="http://schemas.openxmlformats.org/officeDocument/2006/relationships/notesSlide" Target="/ppt/notesSlides/notesSlide2.xml" Id="R31d4d601b299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fbaabc1924c90" /><Relationship Type="http://schemas.openxmlformats.org/officeDocument/2006/relationships/notesSlide" Target="/ppt/notesSlides/notesSlide3.xml" Id="R871954745c9e45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c7c52fdbb46cf" /><Relationship Type="http://schemas.openxmlformats.org/officeDocument/2006/relationships/notesSlide" Target="/ppt/notesSlides/notesSlide4.xml" Id="R573816d349f1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d6e6c1ad04f20" /><Relationship Type="http://schemas.openxmlformats.org/officeDocument/2006/relationships/notesSlide" Target="/ppt/notesSlides/notesSlide5.xml" Id="R2cc0b2b9b3ae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2210d3e484c3d" /><Relationship Type="http://schemas.openxmlformats.org/officeDocument/2006/relationships/notesSlide" Target="/ppt/notesSlides/notesSlide6.xml" Id="R1c57973312074b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13f1a38eb4b80" /><Relationship Type="http://schemas.openxmlformats.org/officeDocument/2006/relationships/notesSlide" Target="/ppt/notesSlides/notesSlide7.xml" Id="R1e331a2ee8af4769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644667c294990" /><Relationship Type="http://schemas.openxmlformats.org/officeDocument/2006/relationships/notesSlide" Target="/ppt/notesSlides/notesSlide8.xml" Id="Rcd4c0bf3126a4790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0b09964344207" /><Relationship Type="http://schemas.openxmlformats.org/officeDocument/2006/relationships/notesSlide" Target="/ppt/notesSlides/notesSlide9.xml" Id="R94bdbb19434f469b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第一章 教育与教育学</a:t>
            </a:r>
          </a:p>
        </p:txBody>
      </p:sp>
      <p:sp>
        <p:nvSpPr>
          <p:cNvPr id="10000" name="TextBox 2"/>
          <p:cNvSpPr/>
          <p:nvPr/>
        </p:nvSpPr>
        <p:spPr>
          <a:xfrm xmlns:a="http://schemas.openxmlformats.org/drawingml/2006/main">
            <a:off x="720000" y="1872000"/>
            <a:ext cx="7200000" cy="144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4400" b="1">
                <a:solidFill>
                  <a:srgbClr val="FFFFFF"/>
                </a:solidFill>
                <a:latin typeface="Microsoft YaHei"/>
                <a:ea typeface="Microsoft YaHei"/>
              </a:rPr>
              <a:t>第一章</a:t>
            </a:r>
          </a:p>
          <a:p xmlns:a="http://schemas.openxmlformats.org/drawingml/2006/main">
            <a:r>
              <a:rPr lang="en-US" sz="4400" b="1">
                <a:solidFill>
                  <a:srgbClr val="FFFFFF"/>
                </a:solidFill>
                <a:latin typeface="Microsoft YaHei"/>
                <a:ea typeface="Microsoft YaHei"/>
              </a:rPr>
              <a:t>教育与教育学</a:t>
            </a:r>
          </a:p>
        </p:txBody>
      </p:sp>
      <p:sp>
        <p:nvSpPr>
          <p:cNvPr id="10001" name="TextBox 3"/>
          <p:cNvSpPr/>
          <p:nvPr/>
        </p:nvSpPr>
        <p:spPr>
          <a:xfrm xmlns:a="http://schemas.openxmlformats.org/drawingml/2006/main">
            <a:off x="756000" y="3600000"/>
            <a:ext cx="8640000" cy="36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CADCFC"/>
                </a:solidFill>
                <a:latin typeface="Microsoft YaHei"/>
                <a:ea typeface="Microsoft YaHei"/>
              </a:rPr>
              <a:t>基于 8l.nz/865.html 内容整理 · 知识框架型课件</a:t>
            </a:r>
          </a:p>
        </p:txBody>
      </p:sp>
      <p:sp>
        <p:nvSpPr>
          <p:cNvPr id="10002" name="TextBox 4"/>
          <p:cNvSpPr/>
          <p:nvPr/>
        </p:nvSpPr>
        <p:spPr>
          <a:xfrm xmlns:a="http://schemas.openxmlformats.org/drawingml/2006/main">
            <a:off x="0" y="0"/>
            <a:ext cx="1368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03" name="TextBox 5"/>
          <p:cNvSpPr/>
          <p:nvPr/>
        </p:nvSpPr>
        <p:spPr>
          <a:xfrm xmlns:a="http://schemas.openxmlformats.org/drawingml/2006/main">
            <a:off x="8712000" y="720000"/>
            <a:ext cx="2232000" cy="2232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6213E">
              <a:alpha val="75000"/>
            </a:srgbClr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04" name="TextBox 6"/>
          <p:cNvSpPr/>
          <p:nvPr/>
        </p:nvSpPr>
        <p:spPr>
          <a:xfrm xmlns:a="http://schemas.openxmlformats.org/drawingml/2006/main">
            <a:off x="9018000" y="1350000"/>
            <a:ext cx="1620000" cy="82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8DD3FF"/>
                </a:solidFill>
                <a:latin typeface="Microsoft YaHei"/>
                <a:ea typeface="Microsoft YaHei"/>
              </a:rPr>
              <a:t>EDU</a:t>
            </a:r>
          </a:p>
          <a:p xmlns:a="http://schemas.openxmlformats.org/drawingml/2006/main">
            <a:pPr algn="ctr"/>
            <a:r>
              <a:rPr lang="en-US" sz="2400" b="1">
                <a:solidFill>
                  <a:srgbClr val="8DD3FF"/>
                </a:solidFill>
                <a:latin typeface="Microsoft YaHei"/>
                <a:ea typeface="Microsoft YaHei"/>
              </a:rPr>
              <a:t>LOGIC</a:t>
            </a:r>
          </a:p>
        </p:txBody>
      </p:sp>
      <p:sp>
        <p:nvSpPr>
          <p:cNvPr id="10005" name="TextBox 7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Source: 8l.nz/865.html · OfficeCLI deck</a:t>
            </a:r>
          </a:p>
        </p:txBody>
      </p:sp>
      <p:sp>
        <p:nvSpPr>
          <p:cNvPr id="10006" name="TextBox 8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01</a:t>
            </a: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90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教育发展历程：生产劳动关系是主线</a:t>
            </a:r>
          </a:p>
        </p:txBody>
      </p:sp>
      <p:sp>
        <p:nvSpPr>
          <p:cNvPr id="10091" name="TextBox 2"/>
          <p:cNvSpPr/>
          <p:nvPr/>
        </p:nvSpPr>
        <p:spPr>
          <a:xfrm xmlns:a="http://schemas.openxmlformats.org/drawingml/2006/main">
            <a:off x="1152000" y="2880000"/>
            <a:ext cx="9720000" cy="43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ADCFC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92" name="TextBox 3"/>
          <p:cNvSpPr/>
          <p:nvPr/>
        </p:nvSpPr>
        <p:spPr>
          <a:xfrm xmlns:a="http://schemas.openxmlformats.org/drawingml/2006/main">
            <a:off x="1080000" y="2466000"/>
            <a:ext cx="864000" cy="864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93" name="TextBox 4"/>
          <p:cNvSpPr/>
          <p:nvPr/>
        </p:nvSpPr>
        <p:spPr>
          <a:xfrm xmlns:a="http://schemas.openxmlformats.org/drawingml/2006/main">
            <a:off x="918000" y="3420000"/>
            <a:ext cx="1188000" cy="13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F7C948"/>
                </a:solidFill>
                <a:latin typeface="Microsoft YaHei"/>
                <a:ea typeface="Microsoft YaHei"/>
              </a:rPr>
              <a:t>原始</a:t>
            </a:r>
          </a:p>
        </p:txBody>
      </p:sp>
      <p:sp>
        <p:nvSpPr>
          <p:cNvPr id="10094" name="TextBox 5"/>
          <p:cNvSpPr/>
          <p:nvPr/>
        </p:nvSpPr>
        <p:spPr>
          <a:xfrm xmlns:a="http://schemas.openxmlformats.org/drawingml/2006/main">
            <a:off x="540000" y="3996000"/>
            <a:ext cx="1872000" cy="93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与生产劳动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紧密结合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全民性</a:t>
            </a:r>
          </a:p>
        </p:txBody>
      </p:sp>
      <p:sp>
        <p:nvSpPr>
          <p:cNvPr id="10095" name="TextBox 6"/>
          <p:cNvSpPr/>
          <p:nvPr/>
        </p:nvSpPr>
        <p:spPr>
          <a:xfrm xmlns:a="http://schemas.openxmlformats.org/drawingml/2006/main">
            <a:off x="4032000" y="2466000"/>
            <a:ext cx="864000" cy="864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96" name="TextBox 7"/>
          <p:cNvSpPr/>
          <p:nvPr/>
        </p:nvSpPr>
        <p:spPr>
          <a:xfrm xmlns:a="http://schemas.openxmlformats.org/drawingml/2006/main">
            <a:off x="3870000" y="3420000"/>
            <a:ext cx="1188000" cy="13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FF6B6B"/>
                </a:solidFill>
                <a:latin typeface="Microsoft YaHei"/>
                <a:ea typeface="Microsoft YaHei"/>
              </a:rPr>
              <a:t>古代</a:t>
            </a:r>
          </a:p>
        </p:txBody>
      </p:sp>
      <p:sp>
        <p:nvSpPr>
          <p:cNvPr id="10097" name="TextBox 8"/>
          <p:cNvSpPr/>
          <p:nvPr/>
        </p:nvSpPr>
        <p:spPr>
          <a:xfrm xmlns:a="http://schemas.openxmlformats.org/drawingml/2006/main">
            <a:off x="3492000" y="3996000"/>
            <a:ext cx="1872000" cy="93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F6B6B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阶级性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等级性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与生产脱离</a:t>
            </a:r>
          </a:p>
        </p:txBody>
      </p:sp>
      <p:sp>
        <p:nvSpPr>
          <p:cNvPr id="10098" name="TextBox 9"/>
          <p:cNvSpPr/>
          <p:nvPr/>
        </p:nvSpPr>
        <p:spPr>
          <a:xfrm xmlns:a="http://schemas.openxmlformats.org/drawingml/2006/main">
            <a:off x="6984000" y="2466000"/>
            <a:ext cx="864000" cy="864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8DD3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99" name="TextBox 10"/>
          <p:cNvSpPr/>
          <p:nvPr/>
        </p:nvSpPr>
        <p:spPr>
          <a:xfrm xmlns:a="http://schemas.openxmlformats.org/drawingml/2006/main">
            <a:off x="6822000" y="3420000"/>
            <a:ext cx="1188000" cy="13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8DD3FF"/>
                </a:solidFill>
                <a:latin typeface="Microsoft YaHei"/>
                <a:ea typeface="Microsoft YaHei"/>
              </a:rPr>
              <a:t>近代</a:t>
            </a:r>
          </a:p>
        </p:txBody>
      </p:sp>
      <p:sp>
        <p:nvSpPr>
          <p:cNvPr id="10100" name="TextBox 11"/>
          <p:cNvSpPr/>
          <p:nvPr/>
        </p:nvSpPr>
        <p:spPr>
          <a:xfrm xmlns:a="http://schemas.openxmlformats.org/drawingml/2006/main">
            <a:off x="6444000" y="3996000"/>
            <a:ext cx="1872000" cy="93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国家化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世俗化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普及与法制</a:t>
            </a:r>
          </a:p>
        </p:txBody>
      </p:sp>
      <p:sp>
        <p:nvSpPr>
          <p:cNvPr id="10101" name="TextBox 12"/>
          <p:cNvSpPr/>
          <p:nvPr/>
        </p:nvSpPr>
        <p:spPr>
          <a:xfrm xmlns:a="http://schemas.openxmlformats.org/drawingml/2006/main">
            <a:off x="9936000" y="2466000"/>
            <a:ext cx="864000" cy="864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BD88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102" name="TextBox 13"/>
          <p:cNvSpPr/>
          <p:nvPr/>
        </p:nvSpPr>
        <p:spPr>
          <a:xfrm xmlns:a="http://schemas.openxmlformats.org/drawingml/2006/main">
            <a:off x="9774000" y="3420000"/>
            <a:ext cx="1188000" cy="13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7BD88F"/>
                </a:solidFill>
                <a:latin typeface="Microsoft YaHei"/>
                <a:ea typeface="Microsoft YaHei"/>
              </a:rPr>
              <a:t>现代</a:t>
            </a:r>
          </a:p>
        </p:txBody>
      </p:sp>
      <p:sp>
        <p:nvSpPr>
          <p:cNvPr id="10103" name="TextBox 14"/>
          <p:cNvSpPr/>
          <p:nvPr/>
        </p:nvSpPr>
        <p:spPr>
          <a:xfrm xmlns:a="http://schemas.openxmlformats.org/drawingml/2006/main">
            <a:off x="9396000" y="3996000"/>
            <a:ext cx="1872000" cy="93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7BD88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终身化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全民化</a:t>
            </a:r>
          </a:p>
          <a:p xmlns:a="http://schemas.openxmlformats.org/drawingml/2006/main">
            <a:pPr algn="ctr"/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民主与技术</a:t>
            </a:r>
          </a:p>
        </p:txBody>
      </p:sp>
      <p:sp>
        <p:nvSpPr>
          <p:cNvPr id="10104" name="TextBox 15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Historical evolution</a:t>
            </a:r>
          </a:p>
        </p:txBody>
      </p:sp>
      <p:sp>
        <p:nvSpPr>
          <p:cNvPr id="10105" name="TextBox 16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10</a:t>
            </a:r>
          </a:p>
        </p:txBody>
      </p:sp>
      <p:sp>
        <p:nvSpPr>
          <p:cNvPr id="10142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教育发展历程</a:t>
            </a: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106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教育学发展：从经验智慧到现代科学</a:t>
            </a:r>
          </a:p>
        </p:txBody>
      </p:sp>
      <p:sp>
        <p:nvSpPr>
          <p:cNvPr id="10107" name="TextBox 2"/>
          <p:cNvSpPr/>
          <p:nvPr/>
        </p:nvSpPr>
        <p:spPr>
          <a:xfrm xmlns:a="http://schemas.openxmlformats.org/drawingml/2006/main">
            <a:off x="576000" y="1512000"/>
            <a:ext cx="2592000" cy="1872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108" name="TextBox 3"/>
          <p:cNvSpPr/>
          <p:nvPr/>
        </p:nvSpPr>
        <p:spPr>
          <a:xfrm xmlns:a="http://schemas.openxmlformats.org/drawingml/2006/main">
            <a:off x="576000" y="1512000"/>
            <a:ext cx="2592000" cy="187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萌芽阶段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古代思想散见于哲学伦理。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孔子《论语》、世界最早教育专著《学记》。</a:t>
            </a:r>
          </a:p>
        </p:txBody>
      </p:sp>
      <p:sp>
        <p:nvSpPr>
          <p:cNvPr id="10109" name="TextBox 4"/>
          <p:cNvSpPr/>
          <p:nvPr/>
        </p:nvSpPr>
        <p:spPr>
          <a:xfrm xmlns:a="http://schemas.openxmlformats.org/drawingml/2006/main">
            <a:off x="3456000" y="1512000"/>
            <a:ext cx="2592000" cy="1872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110" name="TextBox 5"/>
          <p:cNvSpPr/>
          <p:nvPr/>
        </p:nvSpPr>
        <p:spPr>
          <a:xfrm xmlns:a="http://schemas.openxmlformats.org/drawingml/2006/main">
            <a:off x="3456000" y="1512000"/>
            <a:ext cx="2592000" cy="187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独立形态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夸美纽斯《大教学论》开端；赫尔巴特《普通教育学》标志学科独立。</a:t>
            </a:r>
          </a:p>
        </p:txBody>
      </p:sp>
      <p:sp>
        <p:nvSpPr>
          <p:cNvPr id="10111" name="TextBox 6"/>
          <p:cNvSpPr/>
          <p:nvPr/>
        </p:nvSpPr>
        <p:spPr>
          <a:xfrm xmlns:a="http://schemas.openxmlformats.org/drawingml/2006/main">
            <a:off x="6336000" y="1512000"/>
            <a:ext cx="2592000" cy="1872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7BD88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112" name="TextBox 7"/>
          <p:cNvSpPr/>
          <p:nvPr/>
        </p:nvSpPr>
        <p:spPr>
          <a:xfrm xmlns:a="http://schemas.openxmlformats.org/drawingml/2006/main">
            <a:off x="6336000" y="1512000"/>
            <a:ext cx="2592000" cy="187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多元化阶段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实验、文化、实用主义、马克思主义、批判教育学等流派纷呈。</a:t>
            </a:r>
          </a:p>
        </p:txBody>
      </p:sp>
      <p:sp>
        <p:nvSpPr>
          <p:cNvPr id="10113" name="TextBox 8"/>
          <p:cNvSpPr/>
          <p:nvPr/>
        </p:nvSpPr>
        <p:spPr>
          <a:xfrm xmlns:a="http://schemas.openxmlformats.org/drawingml/2006/main">
            <a:off x="9216000" y="1512000"/>
            <a:ext cx="2376000" cy="1872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B8A1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114" name="TextBox 9"/>
          <p:cNvSpPr/>
          <p:nvPr/>
        </p:nvSpPr>
        <p:spPr>
          <a:xfrm xmlns:a="http://schemas.openxmlformats.org/drawingml/2006/main">
            <a:off x="9216000" y="1512000"/>
            <a:ext cx="2376000" cy="187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现代化发展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科学化、规范化、跨学科、本土化；理论与实践结合。</a:t>
            </a:r>
          </a:p>
        </p:txBody>
      </p:sp>
      <p:sp>
        <p:nvSpPr>
          <p:cNvPr id="10115" name="TextBox 10"/>
          <p:cNvSpPr/>
          <p:nvPr/>
        </p:nvSpPr>
        <p:spPr>
          <a:xfrm xmlns:a="http://schemas.openxmlformats.org/drawingml/2006/main">
            <a:off x="792000" y="4608000"/>
            <a:ext cx="10584000" cy="6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213E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100" b="1">
                <a:solidFill>
                  <a:srgbClr val="FFFFFF"/>
                </a:solidFill>
                <a:latin typeface="Microsoft YaHei"/>
                <a:ea typeface="Microsoft YaHei"/>
              </a:rPr>
              <a:t>三个里程碑：夸美纽斯《大教学论》｜赫尔巴特《普通教育学》｜杜威“教育即生活”“做中学”</a:t>
            </a:r>
          </a:p>
        </p:txBody>
      </p:sp>
      <p:sp>
        <p:nvSpPr>
          <p:cNvPr id="10116" name="TextBox 11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Pedagogy development</a:t>
            </a:r>
          </a:p>
        </p:txBody>
      </p:sp>
      <p:sp>
        <p:nvSpPr>
          <p:cNvPr id="10117" name="TextBox 12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11</a:t>
            </a:r>
          </a:p>
        </p:txBody>
      </p:sp>
      <p:sp>
        <p:nvSpPr>
          <p:cNvPr id="10143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教育学发展</a:t>
            </a: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118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本章速记：6 个钉子钉住知识网络</a:t>
            </a:r>
          </a:p>
        </p:txBody>
      </p:sp>
      <p:sp>
        <p:nvSpPr>
          <p:cNvPr id="10119" name="TextBox 2"/>
          <p:cNvSpPr/>
          <p:nvPr/>
        </p:nvSpPr>
        <p:spPr>
          <a:xfrm xmlns:a="http://schemas.openxmlformats.org/drawingml/2006/main">
            <a:off x="720000" y="1512000"/>
            <a:ext cx="432000" cy="43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0B1020"/>
                </a:solidFill>
                <a:latin typeface="Microsoft YaHei"/>
                <a:ea typeface="Microsoft YaHei"/>
              </a:rPr>
              <a:t>1</a:t>
            </a:r>
          </a:p>
        </p:txBody>
      </p:sp>
      <p:sp>
        <p:nvSpPr>
          <p:cNvPr id="10120" name="TextBox 3"/>
          <p:cNvSpPr/>
          <p:nvPr/>
        </p:nvSpPr>
        <p:spPr>
          <a:xfrm xmlns:a="http://schemas.openxmlformats.org/drawingml/2006/main">
            <a:off x="1260000" y="1476000"/>
            <a:ext cx="4680000" cy="4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教育本质：有目的地培养人的社会活动</a:t>
            </a:r>
          </a:p>
        </p:txBody>
      </p:sp>
      <p:sp>
        <p:nvSpPr>
          <p:cNvPr id="10121" name="TextBox 4"/>
          <p:cNvSpPr/>
          <p:nvPr/>
        </p:nvSpPr>
        <p:spPr>
          <a:xfrm xmlns:a="http://schemas.openxmlformats.org/drawingml/2006/main">
            <a:off x="6192000" y="1512000"/>
            <a:ext cx="432000" cy="43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D3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0B1020"/>
                </a:solidFill>
                <a:latin typeface="Microsoft YaHei"/>
                <a:ea typeface="Microsoft YaHei"/>
              </a:rPr>
              <a:t>2</a:t>
            </a:r>
          </a:p>
        </p:txBody>
      </p:sp>
      <p:sp>
        <p:nvSpPr>
          <p:cNvPr id="10122" name="TextBox 5"/>
          <p:cNvSpPr/>
          <p:nvPr/>
        </p:nvSpPr>
        <p:spPr>
          <a:xfrm xmlns:a="http://schemas.openxmlformats.org/drawingml/2006/main">
            <a:off x="6732000" y="1476000"/>
            <a:ext cx="4680000" cy="46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三要素：教育者、受教育者、教育影响</a:t>
            </a:r>
          </a:p>
        </p:txBody>
      </p:sp>
      <p:sp>
        <p:nvSpPr>
          <p:cNvPr id="10123" name="TextBox 6"/>
          <p:cNvSpPr/>
          <p:nvPr/>
        </p:nvSpPr>
        <p:spPr>
          <a:xfrm xmlns:a="http://schemas.openxmlformats.org/drawingml/2006/main">
            <a:off x="720000" y="2520000"/>
            <a:ext cx="432000" cy="43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BD88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0B1020"/>
                </a:solidFill>
                <a:latin typeface="Microsoft YaHei"/>
                <a:ea typeface="Microsoft YaHei"/>
              </a:rPr>
              <a:t>3</a:t>
            </a:r>
          </a:p>
        </p:txBody>
      </p:sp>
      <p:sp>
        <p:nvSpPr>
          <p:cNvPr id="10124" name="TextBox 7"/>
          <p:cNvSpPr/>
          <p:nvPr/>
        </p:nvSpPr>
        <p:spPr>
          <a:xfrm xmlns:a="http://schemas.openxmlformats.org/drawingml/2006/main">
            <a:off x="1260000" y="2484000"/>
            <a:ext cx="4680000" cy="68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劳动起源说：唯一科学，揭示社会性、目的性、实践性</a:t>
            </a:r>
          </a:p>
        </p:txBody>
      </p:sp>
      <p:sp>
        <p:nvSpPr>
          <p:cNvPr id="10125" name="TextBox 8"/>
          <p:cNvSpPr/>
          <p:nvPr/>
        </p:nvSpPr>
        <p:spPr>
          <a:xfrm xmlns:a="http://schemas.openxmlformats.org/drawingml/2006/main">
            <a:off x="6192000" y="2520000"/>
            <a:ext cx="432000" cy="43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A1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0B1020"/>
                </a:solidFill>
                <a:latin typeface="Microsoft YaHei"/>
                <a:ea typeface="Microsoft YaHei"/>
              </a:rPr>
              <a:t>4</a:t>
            </a:r>
          </a:p>
        </p:txBody>
      </p:sp>
      <p:sp>
        <p:nvSpPr>
          <p:cNvPr id="10126" name="TextBox 9"/>
          <p:cNvSpPr/>
          <p:nvPr/>
        </p:nvSpPr>
        <p:spPr>
          <a:xfrm xmlns:a="http://schemas.openxmlformats.org/drawingml/2006/main">
            <a:off x="6732000" y="2484000"/>
            <a:ext cx="4680000" cy="68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古代教育：阶级性、等级性、与生产劳动相脱离</a:t>
            </a:r>
          </a:p>
        </p:txBody>
      </p:sp>
      <p:sp>
        <p:nvSpPr>
          <p:cNvPr id="10127" name="TextBox 10"/>
          <p:cNvSpPr/>
          <p:nvPr/>
        </p:nvSpPr>
        <p:spPr>
          <a:xfrm xmlns:a="http://schemas.openxmlformats.org/drawingml/2006/main">
            <a:off x="720000" y="3528000"/>
            <a:ext cx="432000" cy="43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0B1020"/>
                </a:solidFill>
                <a:latin typeface="Microsoft YaHei"/>
                <a:ea typeface="Microsoft YaHei"/>
              </a:rPr>
              <a:t>5</a:t>
            </a:r>
          </a:p>
        </p:txBody>
      </p:sp>
      <p:sp>
        <p:nvSpPr>
          <p:cNvPr id="10128" name="TextBox 11"/>
          <p:cNvSpPr/>
          <p:nvPr/>
        </p:nvSpPr>
        <p:spPr>
          <a:xfrm xmlns:a="http://schemas.openxmlformats.org/drawingml/2006/main">
            <a:off x="1260000" y="3492000"/>
            <a:ext cx="4680000" cy="68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现代教育：终身化、全民化、民主化、技术化</a:t>
            </a:r>
          </a:p>
        </p:txBody>
      </p:sp>
      <p:sp>
        <p:nvSpPr>
          <p:cNvPr id="10129" name="TextBox 12"/>
          <p:cNvSpPr/>
          <p:nvPr/>
        </p:nvSpPr>
        <p:spPr>
          <a:xfrm xmlns:a="http://schemas.openxmlformats.org/drawingml/2006/main">
            <a:off x="6192000" y="3528000"/>
            <a:ext cx="432000" cy="43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 b="1">
                <a:solidFill>
                  <a:srgbClr val="0B1020"/>
                </a:solidFill>
                <a:latin typeface="Microsoft YaHei"/>
                <a:ea typeface="Microsoft YaHei"/>
              </a:rPr>
              <a:t>6</a:t>
            </a:r>
          </a:p>
        </p:txBody>
      </p:sp>
      <p:sp>
        <p:nvSpPr>
          <p:cNvPr id="10130" name="TextBox 13"/>
          <p:cNvSpPr/>
          <p:nvPr/>
        </p:nvSpPr>
        <p:spPr>
          <a:xfrm xmlns:a="http://schemas.openxmlformats.org/drawingml/2006/main">
            <a:off x="6732000" y="3492000"/>
            <a:ext cx="4680000" cy="648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教育学：研究教育现象和问题，根本任务是揭示教育规律</a:t>
            </a:r>
          </a:p>
        </p:txBody>
      </p:sp>
      <p:sp>
        <p:nvSpPr>
          <p:cNvPr id="10131" name="TextBox 14"/>
          <p:cNvSpPr/>
          <p:nvPr/>
        </p:nvSpPr>
        <p:spPr>
          <a:xfrm xmlns:a="http://schemas.openxmlformats.org/drawingml/2006/main">
            <a:off x="1080000" y="5076000"/>
            <a:ext cx="10008000" cy="75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0B1020"/>
                </a:solidFill>
                <a:latin typeface="Microsoft YaHei"/>
                <a:ea typeface="Microsoft YaHei"/>
              </a:rPr>
              <a:t>关系网络：教育 → 要素 / 属性 / 功能 / 历史形态；教育学 → 问题 / 任务 / 发展阶段。</a:t>
            </a:r>
          </a:p>
        </p:txBody>
      </p:sp>
      <p:sp>
        <p:nvSpPr>
          <p:cNvPr id="10132" name="TextBox 15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Review anchors</a:t>
            </a:r>
          </a:p>
        </p:txBody>
      </p:sp>
      <p:sp>
        <p:nvSpPr>
          <p:cNvPr id="10133" name="TextBox 16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12</a:t>
            </a:r>
          </a:p>
        </p:txBody>
      </p:sp>
      <p:sp>
        <p:nvSpPr>
          <p:cNvPr id="10144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本章速记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07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本章学习地图：从“教育”到“教育学”</a:t>
            </a:r>
          </a:p>
        </p:txBody>
      </p:sp>
      <p:sp>
        <p:nvSpPr>
          <p:cNvPr id="10008" name="TextBox 2"/>
          <p:cNvSpPr/>
          <p:nvPr/>
        </p:nvSpPr>
        <p:spPr>
          <a:xfrm xmlns:a="http://schemas.openxmlformats.org/drawingml/2006/main">
            <a:off x="648000" y="1800000"/>
            <a:ext cx="2160000" cy="50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0B1020"/>
                </a:solidFill>
                <a:latin typeface="Microsoft YaHei"/>
                <a:ea typeface="Microsoft YaHei"/>
              </a:rPr>
              <a:t>教育的概述</a:t>
            </a:r>
          </a:p>
        </p:txBody>
      </p:sp>
      <p:sp>
        <p:nvSpPr>
          <p:cNvPr id="10009" name="TextBox 3"/>
          <p:cNvSpPr/>
          <p:nvPr/>
        </p:nvSpPr>
        <p:spPr>
          <a:xfrm xmlns:a="http://schemas.openxmlformats.org/drawingml/2006/main">
            <a:off x="3672000" y="1800000"/>
            <a:ext cx="2160000" cy="50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D3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0B1020"/>
                </a:solidFill>
                <a:latin typeface="Microsoft YaHei"/>
                <a:ea typeface="Microsoft YaHei"/>
              </a:rPr>
              <a:t>产生与发展</a:t>
            </a:r>
          </a:p>
        </p:txBody>
      </p:sp>
      <p:sp>
        <p:nvSpPr>
          <p:cNvPr id="10010" name="TextBox 4"/>
          <p:cNvSpPr/>
          <p:nvPr/>
        </p:nvSpPr>
        <p:spPr>
          <a:xfrm xmlns:a="http://schemas.openxmlformats.org/drawingml/2006/main">
            <a:off x="6696000" y="1800000"/>
            <a:ext cx="2160000" cy="50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BD88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0B1020"/>
                </a:solidFill>
                <a:latin typeface="Microsoft YaHei"/>
                <a:ea typeface="Microsoft YaHei"/>
              </a:rPr>
              <a:t>教育学概述</a:t>
            </a:r>
          </a:p>
        </p:txBody>
      </p:sp>
      <p:sp>
        <p:nvSpPr>
          <p:cNvPr id="10011" name="TextBox 5"/>
          <p:cNvSpPr/>
          <p:nvPr/>
        </p:nvSpPr>
        <p:spPr>
          <a:xfrm xmlns:a="http://schemas.openxmlformats.org/drawingml/2006/main">
            <a:off x="9720000" y="1800000"/>
            <a:ext cx="1800000" cy="50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A1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0B1020"/>
                </a:solidFill>
                <a:latin typeface="Microsoft YaHei"/>
                <a:ea typeface="Microsoft YaHei"/>
              </a:rPr>
              <a:t>核心总结</a:t>
            </a:r>
          </a:p>
        </p:txBody>
      </p:sp>
      <p:sp>
        <p:nvSpPr>
          <p:cNvPr id="10012" name="TextBox 6"/>
          <p:cNvSpPr/>
          <p:nvPr/>
        </p:nvSpPr>
        <p:spPr>
          <a:xfrm xmlns:a="http://schemas.openxmlformats.org/drawingml/2006/main">
            <a:off x="648000" y="2592000"/>
            <a:ext cx="2160000" cy="115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概念、定义、要素、属性、功能</a:t>
            </a:r>
          </a:p>
        </p:txBody>
      </p:sp>
      <p:sp>
        <p:nvSpPr>
          <p:cNvPr id="10013" name="TextBox 7"/>
          <p:cNvSpPr/>
          <p:nvPr/>
        </p:nvSpPr>
        <p:spPr>
          <a:xfrm xmlns:a="http://schemas.openxmlformats.org/drawingml/2006/main">
            <a:off x="3672000" y="2592000"/>
            <a:ext cx="2160000" cy="115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起源学说与历史阶段演变</a:t>
            </a:r>
          </a:p>
        </p:txBody>
      </p:sp>
      <p:sp>
        <p:nvSpPr>
          <p:cNvPr id="10014" name="TextBox 8"/>
          <p:cNvSpPr/>
          <p:nvPr/>
        </p:nvSpPr>
        <p:spPr>
          <a:xfrm xmlns:a="http://schemas.openxmlformats.org/drawingml/2006/main">
            <a:off x="6696000" y="2592000"/>
            <a:ext cx="2160000" cy="115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7BD88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研究对象、任务与学科发展</a:t>
            </a:r>
          </a:p>
        </p:txBody>
      </p:sp>
      <p:sp>
        <p:nvSpPr>
          <p:cNvPr id="10015" name="TextBox 9"/>
          <p:cNvSpPr/>
          <p:nvPr/>
        </p:nvSpPr>
        <p:spPr>
          <a:xfrm xmlns:a="http://schemas.openxmlformats.org/drawingml/2006/main">
            <a:off x="9720000" y="2592000"/>
            <a:ext cx="1800000" cy="115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B8A1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800">
                <a:solidFill>
                  <a:srgbClr val="FFFFFF"/>
                </a:solidFill>
                <a:latin typeface="Microsoft YaHei"/>
                <a:ea typeface="Microsoft YaHei"/>
              </a:rPr>
              <a:t>知识体系、易混辨析、人物著作</a:t>
            </a:r>
          </a:p>
        </p:txBody>
      </p:sp>
      <p:sp>
        <p:nvSpPr>
          <p:cNvPr id="10016" name="TextBox 10"/>
          <p:cNvSpPr/>
          <p:nvPr/>
        </p:nvSpPr>
        <p:spPr>
          <a:xfrm xmlns:a="http://schemas.openxmlformats.org/drawingml/2006/main">
            <a:off x="1080000" y="4752000"/>
            <a:ext cx="10008000" cy="756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213E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FFFFFF"/>
                </a:solidFill>
                <a:latin typeface="Microsoft YaHei"/>
                <a:ea typeface="Microsoft YaHei"/>
              </a:rPr>
              <a:t>一句话主线：教育是“有目的地培养人的社会活动”，教育学是研究教育问题并揭示教育规律的科学。</a:t>
            </a:r>
          </a:p>
        </p:txBody>
      </p:sp>
      <p:sp>
        <p:nvSpPr>
          <p:cNvPr id="10017" name="TextBox 11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Chapter map</a:t>
            </a:r>
          </a:p>
        </p:txBody>
      </p:sp>
      <p:sp>
        <p:nvSpPr>
          <p:cNvPr id="10018" name="TextBox 12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02</a:t>
            </a:r>
          </a:p>
        </p:txBody>
      </p:sp>
      <p:sp>
        <p:nvSpPr>
          <p:cNvPr id="10134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本章学习地图</a:t>
            </a: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19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“教育”一词的四种日常用法</a:t>
            </a:r>
          </a:p>
        </p:txBody>
      </p:sp>
      <p:sp>
        <p:nvSpPr>
          <p:cNvPr id="10020" name="TextBox 2"/>
          <p:cNvSpPr/>
          <p:nvPr/>
        </p:nvSpPr>
        <p:spPr>
          <a:xfrm xmlns:a="http://schemas.openxmlformats.org/drawingml/2006/main">
            <a:off x="576000" y="1440000"/>
            <a:ext cx="2592000" cy="180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21" name="TextBox 3"/>
          <p:cNvSpPr/>
          <p:nvPr/>
        </p:nvSpPr>
        <p:spPr>
          <a:xfrm xmlns:a="http://schemas.openxmlformats.org/drawingml/2006/main">
            <a:off x="576000" y="1440000"/>
            <a:ext cx="2592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过程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强调个体思想转变与精神成长：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“我受到了深刻教育”</a:t>
            </a:r>
          </a:p>
        </p:txBody>
      </p:sp>
      <p:sp>
        <p:nvSpPr>
          <p:cNvPr id="10022" name="TextBox 4"/>
          <p:cNvSpPr/>
          <p:nvPr/>
        </p:nvSpPr>
        <p:spPr>
          <a:xfrm xmlns:a="http://schemas.openxmlformats.org/drawingml/2006/main">
            <a:off x="3456000" y="1440000"/>
            <a:ext cx="2592000" cy="180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23" name="TextBox 5"/>
          <p:cNvSpPr/>
          <p:nvPr/>
        </p:nvSpPr>
        <p:spPr>
          <a:xfrm xmlns:a="http://schemas.openxmlformats.org/drawingml/2006/main">
            <a:off x="3456000" y="1440000"/>
            <a:ext cx="2592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方法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强调培养、引导他人的方式：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“如何教育孩子”</a:t>
            </a:r>
          </a:p>
        </p:txBody>
      </p:sp>
      <p:sp>
        <p:nvSpPr>
          <p:cNvPr id="10024" name="TextBox 6"/>
          <p:cNvSpPr/>
          <p:nvPr/>
        </p:nvSpPr>
        <p:spPr>
          <a:xfrm xmlns:a="http://schemas.openxmlformats.org/drawingml/2006/main">
            <a:off x="6336000" y="1440000"/>
            <a:ext cx="2592000" cy="180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7BD88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25" name="TextBox 7"/>
          <p:cNvSpPr/>
          <p:nvPr/>
        </p:nvSpPr>
        <p:spPr>
          <a:xfrm xmlns:a="http://schemas.openxmlformats.org/drawingml/2006/main">
            <a:off x="6336000" y="1440000"/>
            <a:ext cx="2592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制度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指国家或社会教育事业体系：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“百年大计，教育为本”</a:t>
            </a:r>
          </a:p>
        </p:txBody>
      </p:sp>
      <p:sp>
        <p:nvSpPr>
          <p:cNvPr id="10026" name="TextBox 8"/>
          <p:cNvSpPr/>
          <p:nvPr/>
        </p:nvSpPr>
        <p:spPr>
          <a:xfrm xmlns:a="http://schemas.openxmlformats.org/drawingml/2006/main">
            <a:off x="9216000" y="1440000"/>
            <a:ext cx="2376000" cy="180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B8A1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27" name="TextBox 9"/>
          <p:cNvSpPr/>
          <p:nvPr/>
        </p:nvSpPr>
        <p:spPr>
          <a:xfrm xmlns:a="http://schemas.openxmlformats.org/drawingml/2006/main">
            <a:off x="9216000" y="1440000"/>
            <a:ext cx="2376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活动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指学校中的育人实践：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“教育学生是教师责任”</a:t>
            </a:r>
          </a:p>
        </p:txBody>
      </p:sp>
      <p:sp>
        <p:nvSpPr>
          <p:cNvPr id="10028" name="TextBox 10"/>
          <p:cNvSpPr/>
          <p:nvPr/>
        </p:nvSpPr>
        <p:spPr>
          <a:xfrm xmlns:a="http://schemas.openxmlformats.org/drawingml/2006/main">
            <a:off x="828000" y="4428000"/>
            <a:ext cx="10512000" cy="72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213E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考试辨析：同一个“教育”词，先看语境——体验结果、操作方法、宏观制度，还是具体育人行为。</a:t>
            </a:r>
          </a:p>
        </p:txBody>
      </p:sp>
      <p:sp>
        <p:nvSpPr>
          <p:cNvPr id="10029" name="TextBox 11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Education: four contexts</a:t>
            </a:r>
          </a:p>
        </p:txBody>
      </p:sp>
      <p:sp>
        <p:nvSpPr>
          <p:cNvPr id="10030" name="TextBox 12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03</a:t>
            </a:r>
          </a:p>
        </p:txBody>
      </p:sp>
      <p:sp>
        <p:nvSpPr>
          <p:cNvPr id="10135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教育的四种日常用法</a:t>
            </a: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31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词源：从“上施下效”到“引出潜能”</a:t>
            </a:r>
          </a:p>
        </p:txBody>
      </p:sp>
      <p:sp>
        <p:nvSpPr>
          <p:cNvPr id="10032" name="TextBox 2"/>
          <p:cNvSpPr/>
          <p:nvPr/>
        </p:nvSpPr>
        <p:spPr>
          <a:xfrm xmlns:a="http://schemas.openxmlformats.org/drawingml/2006/main">
            <a:off x="1080000" y="1440000"/>
            <a:ext cx="1800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6400" b="1">
                <a:solidFill>
                  <a:srgbClr val="0B1020"/>
                </a:solidFill>
                <a:latin typeface="Microsoft YaHei"/>
                <a:ea typeface="Microsoft YaHei"/>
              </a:rPr>
              <a:t>教</a:t>
            </a:r>
          </a:p>
        </p:txBody>
      </p:sp>
      <p:sp>
        <p:nvSpPr>
          <p:cNvPr id="10033" name="TextBox 3"/>
          <p:cNvSpPr/>
          <p:nvPr/>
        </p:nvSpPr>
        <p:spPr>
          <a:xfrm xmlns:a="http://schemas.openxmlformats.org/drawingml/2006/main">
            <a:off x="648000" y="3600000"/>
            <a:ext cx="2664000" cy="115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《说文解字》</a:t>
            </a:r>
          </a:p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上所施，下所效也</a:t>
            </a:r>
          </a:p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强调示范与模仿</a:t>
            </a:r>
          </a:p>
        </p:txBody>
      </p:sp>
      <p:sp>
        <p:nvSpPr>
          <p:cNvPr id="10034" name="TextBox 4"/>
          <p:cNvSpPr/>
          <p:nvPr/>
        </p:nvSpPr>
        <p:spPr>
          <a:xfrm xmlns:a="http://schemas.openxmlformats.org/drawingml/2006/main">
            <a:off x="5184000" y="1440000"/>
            <a:ext cx="1800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DD3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6400" b="1">
                <a:solidFill>
                  <a:srgbClr val="0B1020"/>
                </a:solidFill>
                <a:latin typeface="Microsoft YaHei"/>
                <a:ea typeface="Microsoft YaHei"/>
              </a:rPr>
              <a:t>育</a:t>
            </a:r>
          </a:p>
        </p:txBody>
      </p:sp>
      <p:sp>
        <p:nvSpPr>
          <p:cNvPr id="10035" name="TextBox 5"/>
          <p:cNvSpPr/>
          <p:nvPr/>
        </p:nvSpPr>
        <p:spPr>
          <a:xfrm xmlns:a="http://schemas.openxmlformats.org/drawingml/2006/main">
            <a:off x="4752000" y="3600000"/>
            <a:ext cx="2664000" cy="115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《说文解字》</a:t>
            </a:r>
          </a:p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养子使作善也</a:t>
            </a:r>
          </a:p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强调价值引导与品德塑造</a:t>
            </a:r>
          </a:p>
        </p:txBody>
      </p:sp>
      <p:sp>
        <p:nvSpPr>
          <p:cNvPr id="10036" name="TextBox 6"/>
          <p:cNvSpPr/>
          <p:nvPr/>
        </p:nvSpPr>
        <p:spPr>
          <a:xfrm xmlns:a="http://schemas.openxmlformats.org/drawingml/2006/main">
            <a:off x="8712000" y="1440000"/>
            <a:ext cx="2592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400" b="1">
                <a:solidFill>
                  <a:srgbClr val="7BD88F"/>
                </a:solidFill>
                <a:latin typeface="Microsoft YaHei"/>
                <a:ea typeface="Microsoft YaHei"/>
              </a:rPr>
              <a:t>educare</a:t>
            </a:r>
          </a:p>
        </p:txBody>
      </p:sp>
      <p:sp>
        <p:nvSpPr>
          <p:cNvPr id="10037" name="TextBox 7"/>
          <p:cNvSpPr/>
          <p:nvPr/>
        </p:nvSpPr>
        <p:spPr>
          <a:xfrm xmlns:a="http://schemas.openxmlformats.org/drawingml/2006/main">
            <a:off x="8280000" y="2664000"/>
            <a:ext cx="3240000" cy="208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7BD88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拉丁文：引出 / 导出</a:t>
            </a:r>
          </a:p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不是灌输，而是把人的潜能引导出来</a:t>
            </a:r>
          </a:p>
          <a:p xmlns:a="http://schemas.openxmlformats.org/drawingml/2006/main">
            <a:r>
              <a:rPr lang="en-US" sz="1900">
                <a:solidFill>
                  <a:srgbClr val="FFFFFF"/>
                </a:solidFill>
                <a:latin typeface="Microsoft YaHei"/>
                <a:ea typeface="Microsoft YaHei"/>
              </a:rPr>
              <a:t>与苏格拉底“产婆术”相通</a:t>
            </a:r>
          </a:p>
        </p:txBody>
      </p:sp>
      <p:sp>
        <p:nvSpPr>
          <p:cNvPr id="10038" name="TextBox 8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Etymology</a:t>
            </a:r>
          </a:p>
        </p:txBody>
      </p:sp>
      <p:sp>
        <p:nvSpPr>
          <p:cNvPr id="10039" name="TextBox 9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04</a:t>
            </a:r>
          </a:p>
        </p:txBody>
      </p:sp>
      <p:sp>
        <p:nvSpPr>
          <p:cNvPr id="10136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教育词源</a:t>
            </a: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40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教育的定义：广义覆盖全部育人，狭义特指学校教育</a:t>
            </a:r>
          </a:p>
        </p:txBody>
      </p:sp>
      <p:sp>
        <p:nvSpPr>
          <p:cNvPr id="10041" name="TextBox 2"/>
          <p:cNvSpPr/>
          <p:nvPr/>
        </p:nvSpPr>
        <p:spPr>
          <a:xfrm xmlns:a="http://schemas.openxmlformats.org/drawingml/2006/main">
            <a:off x="612000" y="1440000"/>
            <a:ext cx="5220000" cy="2952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42" name="TextBox 3"/>
          <p:cNvSpPr/>
          <p:nvPr/>
        </p:nvSpPr>
        <p:spPr>
          <a:xfrm xmlns:a="http://schemas.openxmlformats.org/drawingml/2006/main">
            <a:off x="792000" y="1602000"/>
            <a:ext cx="4860000" cy="43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>
                <a:solidFill>
                  <a:srgbClr val="F7C948"/>
                </a:solidFill>
                <a:latin typeface="Microsoft YaHei"/>
                <a:ea typeface="Microsoft YaHei"/>
              </a:rPr>
              <a:t>广义教育</a:t>
            </a:r>
          </a:p>
        </p:txBody>
      </p:sp>
      <p:sp>
        <p:nvSpPr>
          <p:cNvPr id="10043" name="TextBox 4"/>
          <p:cNvSpPr/>
          <p:nvPr/>
        </p:nvSpPr>
        <p:spPr>
          <a:xfrm xmlns:a="http://schemas.openxmlformats.org/drawingml/2006/main">
            <a:off x="792000" y="2232000"/>
            <a:ext cx="4824000" cy="1836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凡是有目的地增进知识技能、发展智力体力、影响思想品德的活动。</a:t>
            </a:r>
          </a:p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外延：家庭教育、学校教育、社会教育、自我教育、自然形态教育。</a:t>
            </a:r>
          </a:p>
        </p:txBody>
      </p:sp>
      <p:sp>
        <p:nvSpPr>
          <p:cNvPr id="10044" name="TextBox 5"/>
          <p:cNvSpPr/>
          <p:nvPr/>
        </p:nvSpPr>
        <p:spPr>
          <a:xfrm xmlns:a="http://schemas.openxmlformats.org/drawingml/2006/main">
            <a:off x="6336000" y="1440000"/>
            <a:ext cx="5220000" cy="2952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45" name="TextBox 6"/>
          <p:cNvSpPr/>
          <p:nvPr/>
        </p:nvSpPr>
        <p:spPr>
          <a:xfrm xmlns:a="http://schemas.openxmlformats.org/drawingml/2006/main">
            <a:off x="6516000" y="1602000"/>
            <a:ext cx="4860000" cy="43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>
                <a:solidFill>
                  <a:srgbClr val="8DD3FF"/>
                </a:solidFill>
                <a:latin typeface="Microsoft YaHei"/>
                <a:ea typeface="Microsoft YaHei"/>
              </a:rPr>
              <a:t>狭义教育</a:t>
            </a:r>
          </a:p>
        </p:txBody>
      </p:sp>
      <p:sp>
        <p:nvSpPr>
          <p:cNvPr id="10046" name="TextBox 7"/>
          <p:cNvSpPr/>
          <p:nvPr/>
        </p:nvSpPr>
        <p:spPr>
          <a:xfrm xmlns:a="http://schemas.openxmlformats.org/drawingml/2006/main">
            <a:off x="6516000" y="2232000"/>
            <a:ext cx="4824000" cy="1836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特指学校教育。教育者依据社会要求，有目的、有计划、有组织地影响受教育者，使其身心朝期望方向发展。</a:t>
            </a:r>
          </a:p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关键词：制度化、专门化、系统化。</a:t>
            </a:r>
          </a:p>
        </p:txBody>
      </p:sp>
      <p:sp>
        <p:nvSpPr>
          <p:cNvPr id="10047" name="TextBox 8"/>
          <p:cNvSpPr/>
          <p:nvPr/>
        </p:nvSpPr>
        <p:spPr>
          <a:xfrm xmlns:a="http://schemas.openxmlformats.org/drawingml/2006/main">
            <a:off x="1440000" y="5040000"/>
            <a:ext cx="9288000" cy="50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213E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FFFFFF"/>
                </a:solidFill>
                <a:latin typeface="Microsoft YaHei"/>
                <a:ea typeface="Microsoft YaHei"/>
              </a:rPr>
              <a:t>共同点：都强调“有目的地培养人”；区别点：范围与组织化程度。</a:t>
            </a:r>
          </a:p>
        </p:txBody>
      </p:sp>
      <p:sp>
        <p:nvSpPr>
          <p:cNvPr id="10048" name="TextBox 9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Definition: broad vs narrow</a:t>
            </a:r>
          </a:p>
        </p:txBody>
      </p:sp>
      <p:sp>
        <p:nvSpPr>
          <p:cNvPr id="10049" name="TextBox 10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05</a:t>
            </a:r>
          </a:p>
        </p:txBody>
      </p:sp>
      <p:sp>
        <p:nvSpPr>
          <p:cNvPr id="10137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教育定义</a:t>
            </a: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50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教育三要素：教育者、受教育者、教育影响</a:t>
            </a:r>
          </a:p>
        </p:txBody>
      </p:sp>
      <p:sp>
        <p:nvSpPr>
          <p:cNvPr id="10051" name="TextBox 2"/>
          <p:cNvSpPr/>
          <p:nvPr/>
        </p:nvSpPr>
        <p:spPr>
          <a:xfrm xmlns:a="http://schemas.openxmlformats.org/drawingml/2006/main">
            <a:off x="1116000" y="1800000"/>
            <a:ext cx="2232000" cy="2232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52" name="TextBox 3"/>
          <p:cNvSpPr/>
          <p:nvPr/>
        </p:nvSpPr>
        <p:spPr>
          <a:xfrm xmlns:a="http://schemas.openxmlformats.org/drawingml/2006/main">
            <a:off x="1260000" y="2160000"/>
            <a:ext cx="1944000" cy="126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教育者</a:t>
            </a:r>
          </a:p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教的主体</a:t>
            </a:r>
          </a:p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设计·组织·实施</a:t>
            </a:r>
          </a:p>
        </p:txBody>
      </p:sp>
      <p:sp>
        <p:nvSpPr>
          <p:cNvPr id="10053" name="TextBox 4"/>
          <p:cNvSpPr/>
          <p:nvPr/>
        </p:nvSpPr>
        <p:spPr>
          <a:xfrm xmlns:a="http://schemas.openxmlformats.org/drawingml/2006/main">
            <a:off x="4968000" y="1800000"/>
            <a:ext cx="2232000" cy="2232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8DD3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54" name="TextBox 5"/>
          <p:cNvSpPr/>
          <p:nvPr/>
        </p:nvSpPr>
        <p:spPr>
          <a:xfrm xmlns:a="http://schemas.openxmlformats.org/drawingml/2006/main">
            <a:off x="5112000" y="2160000"/>
            <a:ext cx="1944000" cy="126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教育影响</a:t>
            </a:r>
          </a:p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沟通中介</a:t>
            </a:r>
          </a:p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内容·方法·手段</a:t>
            </a:r>
          </a:p>
        </p:txBody>
      </p:sp>
      <p:sp>
        <p:nvSpPr>
          <p:cNvPr id="10055" name="TextBox 6"/>
          <p:cNvSpPr/>
          <p:nvPr/>
        </p:nvSpPr>
        <p:spPr>
          <a:xfrm xmlns:a="http://schemas.openxmlformats.org/drawingml/2006/main">
            <a:off x="8820000" y="1800000"/>
            <a:ext cx="2232000" cy="2232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BD88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56" name="TextBox 7"/>
          <p:cNvSpPr/>
          <p:nvPr/>
        </p:nvSpPr>
        <p:spPr>
          <a:xfrm xmlns:a="http://schemas.openxmlformats.org/drawingml/2006/main">
            <a:off x="8964000" y="2160000"/>
            <a:ext cx="1944000" cy="126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受教育者</a:t>
            </a:r>
          </a:p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学的主体</a:t>
            </a:r>
          </a:p>
          <a:p xmlns:a="http://schemas.openxmlformats.org/drawingml/2006/main">
            <a:pPr algn="ctr"/>
            <a:r>
              <a:rPr lang="en-US" sz="2000" b="1">
                <a:solidFill>
                  <a:srgbClr val="0B1020"/>
                </a:solidFill>
                <a:latin typeface="Microsoft YaHei"/>
                <a:ea typeface="Microsoft YaHei"/>
              </a:rPr>
              <a:t>接受·建构·发展</a:t>
            </a:r>
          </a:p>
        </p:txBody>
      </p:sp>
      <p:sp>
        <p:nvSpPr>
          <p:cNvPr id="10057" name="TextBox 8"/>
          <p:cNvSpPr/>
          <p:nvPr/>
        </p:nvSpPr>
        <p:spPr>
          <a:xfrm xmlns:a="http://schemas.openxmlformats.org/drawingml/2006/main">
            <a:off x="1080000" y="4824000"/>
            <a:ext cx="10008000" cy="6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213E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FFFFFF"/>
                </a:solidFill>
                <a:latin typeface="Microsoft YaHei"/>
                <a:ea typeface="Microsoft YaHei"/>
              </a:rPr>
              <a:t>核心矛盾：受教育者 ↔ 教育内容。教育过程的关键，是让外在内容转化为学习者内在素质。</a:t>
            </a:r>
          </a:p>
        </p:txBody>
      </p:sp>
      <p:sp>
        <p:nvSpPr>
          <p:cNvPr id="10058" name="TextBox 9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Three elements</a:t>
            </a:r>
          </a:p>
        </p:txBody>
      </p:sp>
      <p:sp>
        <p:nvSpPr>
          <p:cNvPr id="10059" name="TextBox 10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06</a:t>
            </a:r>
          </a:p>
        </p:txBody>
      </p:sp>
      <p:sp>
        <p:nvSpPr>
          <p:cNvPr id="10138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教育三要素</a:t>
            </a: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60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教育的属性：一个本质，八个社会侧面</a:t>
            </a:r>
          </a:p>
        </p:txBody>
      </p:sp>
      <p:sp>
        <p:nvSpPr>
          <p:cNvPr id="10061" name="TextBox 2"/>
          <p:cNvSpPr/>
          <p:nvPr/>
        </p:nvSpPr>
        <p:spPr>
          <a:xfrm xmlns:a="http://schemas.openxmlformats.org/drawingml/2006/main">
            <a:off x="720000" y="1440000"/>
            <a:ext cx="2880000" cy="486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>
                <a:solidFill>
                  <a:srgbClr val="F7C948"/>
                </a:solidFill>
                <a:latin typeface="Microsoft YaHei"/>
                <a:ea typeface="Microsoft YaHei"/>
              </a:rPr>
              <a:t>本质属性</a:t>
            </a:r>
          </a:p>
        </p:txBody>
      </p:sp>
      <p:sp>
        <p:nvSpPr>
          <p:cNvPr id="10062" name="TextBox 3"/>
          <p:cNvSpPr/>
          <p:nvPr/>
        </p:nvSpPr>
        <p:spPr>
          <a:xfrm xmlns:a="http://schemas.openxmlformats.org/drawingml/2006/main">
            <a:off x="720000" y="1944000"/>
            <a:ext cx="4320000" cy="144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000" b="1">
                <a:solidFill>
                  <a:srgbClr val="FFFFFF"/>
                </a:solidFill>
                <a:latin typeface="Microsoft YaHei"/>
                <a:ea typeface="Microsoft YaHei"/>
              </a:rPr>
              <a:t>有目的地培养人的社会活动</a:t>
            </a:r>
          </a:p>
        </p:txBody>
      </p:sp>
      <p:sp>
        <p:nvSpPr>
          <p:cNvPr id="10063" name="TextBox 4"/>
          <p:cNvSpPr/>
          <p:nvPr/>
        </p:nvSpPr>
        <p:spPr>
          <a:xfrm xmlns:a="http://schemas.openxmlformats.org/drawingml/2006/main">
            <a:off x="720000" y="3636000"/>
            <a:ext cx="4320000" cy="43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0B1020"/>
                </a:solidFill>
                <a:latin typeface="Microsoft YaHei"/>
                <a:ea typeface="Microsoft YaHei"/>
              </a:rPr>
              <a:t>目的性 · 育人性 · 社会性</a:t>
            </a:r>
          </a:p>
        </p:txBody>
      </p:sp>
      <p:sp>
        <p:nvSpPr>
          <p:cNvPr id="10064" name="TextBox 5"/>
          <p:cNvSpPr/>
          <p:nvPr/>
        </p:nvSpPr>
        <p:spPr>
          <a:xfrm xmlns:a="http://schemas.openxmlformats.org/drawingml/2006/main">
            <a:off x="5760000" y="1440000"/>
            <a:ext cx="2880000" cy="486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400" b="1">
                <a:solidFill>
                  <a:srgbClr val="8DD3FF"/>
                </a:solidFill>
                <a:latin typeface="Microsoft YaHei"/>
                <a:ea typeface="Microsoft YaHei"/>
              </a:rPr>
              <a:t>社会属性</a:t>
            </a:r>
          </a:p>
        </p:txBody>
      </p:sp>
      <p:sp>
        <p:nvSpPr>
          <p:cNvPr id="10065" name="TextBox 6"/>
          <p:cNvSpPr/>
          <p:nvPr/>
        </p:nvSpPr>
        <p:spPr>
          <a:xfrm xmlns:a="http://schemas.openxmlformats.org/drawingml/2006/main">
            <a:off x="5760000" y="1944000"/>
            <a:ext cx="2628000" cy="212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永恒性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阶级性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历史性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相对独立性</a:t>
            </a:r>
          </a:p>
        </p:txBody>
      </p:sp>
      <p:sp>
        <p:nvSpPr>
          <p:cNvPr id="10066" name="TextBox 7"/>
          <p:cNvSpPr/>
          <p:nvPr/>
        </p:nvSpPr>
        <p:spPr>
          <a:xfrm xmlns:a="http://schemas.openxmlformats.org/drawingml/2006/main">
            <a:off x="8748000" y="1944000"/>
            <a:ext cx="2628000" cy="212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7BD88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继承性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长期性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生产性</a:t>
            </a:r>
          </a:p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民族性</a:t>
            </a:r>
          </a:p>
        </p:txBody>
      </p:sp>
      <p:sp>
        <p:nvSpPr>
          <p:cNvPr id="10067" name="TextBox 8"/>
          <p:cNvSpPr/>
          <p:nvPr/>
        </p:nvSpPr>
        <p:spPr>
          <a:xfrm xmlns:a="http://schemas.openxmlformats.org/drawingml/2006/main">
            <a:off x="1080000" y="5076000"/>
            <a:ext cx="10008000" cy="68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213E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易混提醒：本质属性回答“教育区别于其他活动的根本是什么”；社会属性回答“教育如何嵌入社会历史”。</a:t>
            </a:r>
          </a:p>
        </p:txBody>
      </p:sp>
      <p:sp>
        <p:nvSpPr>
          <p:cNvPr id="10068" name="TextBox 9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Attributes</a:t>
            </a:r>
          </a:p>
        </p:txBody>
      </p:sp>
      <p:sp>
        <p:nvSpPr>
          <p:cNvPr id="10069" name="TextBox 10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07</a:t>
            </a:r>
          </a:p>
        </p:txBody>
      </p:sp>
      <p:sp>
        <p:nvSpPr>
          <p:cNvPr id="10139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教育属性</a:t>
            </a: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70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教育功能：四组分类，别把维度混在一起</a:t>
            </a:r>
          </a:p>
        </p:txBody>
      </p:sp>
      <p:sp>
        <p:nvSpPr>
          <p:cNvPr id="10071" name="TextBox 2"/>
          <p:cNvSpPr/>
          <p:nvPr/>
        </p:nvSpPr>
        <p:spPr>
          <a:xfrm xmlns:a="http://schemas.openxmlformats.org/drawingml/2006/main">
            <a:off x="576000" y="1440000"/>
            <a:ext cx="2592000" cy="180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72" name="TextBox 3"/>
          <p:cNvSpPr/>
          <p:nvPr/>
        </p:nvSpPr>
        <p:spPr>
          <a:xfrm xmlns:a="http://schemas.openxmlformats.org/drawingml/2006/main">
            <a:off x="576000" y="1440000"/>
            <a:ext cx="2592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作用对象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个体发展功能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社会发展功能</a:t>
            </a:r>
          </a:p>
        </p:txBody>
      </p:sp>
      <p:sp>
        <p:nvSpPr>
          <p:cNvPr id="10073" name="TextBox 4"/>
          <p:cNvSpPr/>
          <p:nvPr/>
        </p:nvSpPr>
        <p:spPr>
          <a:xfrm xmlns:a="http://schemas.openxmlformats.org/drawingml/2006/main">
            <a:off x="3456000" y="1440000"/>
            <a:ext cx="2592000" cy="180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F6B6B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74" name="TextBox 5"/>
          <p:cNvSpPr/>
          <p:nvPr/>
        </p:nvSpPr>
        <p:spPr>
          <a:xfrm xmlns:a="http://schemas.openxmlformats.org/drawingml/2006/main">
            <a:off x="3456000" y="1440000"/>
            <a:ext cx="2592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作用方向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正向功能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负向功能</a:t>
            </a:r>
          </a:p>
        </p:txBody>
      </p:sp>
      <p:sp>
        <p:nvSpPr>
          <p:cNvPr id="10075" name="TextBox 6"/>
          <p:cNvSpPr/>
          <p:nvPr/>
        </p:nvSpPr>
        <p:spPr>
          <a:xfrm xmlns:a="http://schemas.openxmlformats.org/drawingml/2006/main">
            <a:off x="6336000" y="1440000"/>
            <a:ext cx="2592000" cy="180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76" name="TextBox 7"/>
          <p:cNvSpPr/>
          <p:nvPr/>
        </p:nvSpPr>
        <p:spPr>
          <a:xfrm xmlns:a="http://schemas.openxmlformats.org/drawingml/2006/main">
            <a:off x="6336000" y="1440000"/>
            <a:ext cx="2592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呈现形式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显性功能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隐性功能</a:t>
            </a:r>
          </a:p>
        </p:txBody>
      </p:sp>
      <p:sp>
        <p:nvSpPr>
          <p:cNvPr id="10077" name="TextBox 8"/>
          <p:cNvSpPr/>
          <p:nvPr/>
        </p:nvSpPr>
        <p:spPr>
          <a:xfrm xmlns:a="http://schemas.openxmlformats.org/drawingml/2006/main">
            <a:off x="9216000" y="1440000"/>
            <a:ext cx="2376000" cy="18000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7BD88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/>
            </a:r>
          </a:p>
        </p:txBody>
      </p:sp>
      <p:sp>
        <p:nvSpPr>
          <p:cNvPr id="10078" name="TextBox 9"/>
          <p:cNvSpPr/>
          <p:nvPr/>
        </p:nvSpPr>
        <p:spPr>
          <a:xfrm xmlns:a="http://schemas.openxmlformats.org/drawingml/2006/main">
            <a:off x="9216000" y="1440000"/>
            <a:ext cx="2376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作用性质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/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保守功能</a:t>
            </a:r>
          </a:p>
          <a:p xmlns:a="http://schemas.openxmlformats.org/drawingml/2006/main">
            <a:pPr algn="ctr"/>
            <a:r>
              <a:rPr lang="en-US" sz="1800" b="1">
                <a:solidFill>
                  <a:srgbClr val="FFFFFF"/>
                </a:solidFill>
                <a:latin typeface="Microsoft YaHei"/>
                <a:ea typeface="Microsoft YaHei"/>
              </a:rPr>
              <a:t>超越功能</a:t>
            </a:r>
          </a:p>
        </p:txBody>
      </p:sp>
      <p:sp>
        <p:nvSpPr>
          <p:cNvPr id="10079" name="TextBox 10"/>
          <p:cNvSpPr/>
          <p:nvPr/>
        </p:nvSpPr>
        <p:spPr>
          <a:xfrm xmlns:a="http://schemas.openxmlformats.org/drawingml/2006/main">
            <a:off x="900000" y="4572000"/>
            <a:ext cx="10368000" cy="6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213E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 b="1">
                <a:solidFill>
                  <a:srgbClr val="FFFFFF"/>
                </a:solidFill>
                <a:latin typeface="Microsoft YaHei"/>
                <a:ea typeface="Microsoft YaHei"/>
              </a:rPr>
              <a:t>记忆法：对象看“谁受益”，方向看“好坏”，形式看“是否预期”，性质看“维持还是变革”。</a:t>
            </a:r>
          </a:p>
        </p:txBody>
      </p:sp>
      <p:sp>
        <p:nvSpPr>
          <p:cNvPr id="10080" name="TextBox 11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Functions matrix</a:t>
            </a:r>
          </a:p>
        </p:txBody>
      </p:sp>
      <p:sp>
        <p:nvSpPr>
          <p:cNvPr id="10081" name="TextBox 12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08</a:t>
            </a:r>
          </a:p>
        </p:txBody>
      </p:sp>
      <p:sp>
        <p:nvSpPr>
          <p:cNvPr id="10140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教育功能</a:t>
            </a: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0B1020"/>
        </a:solidFill>
      </p:bgPr>
    </p:bg>
    <p:spTree>
      <p:nvGrpSpPr>
        <p:cNvPr id="1" name=""/>
        <p:cNvGrpSpPr/>
        <p:nvPr/>
      </p:nvGrpSpPr>
      <p:grpSpPr/>
      <p:sp>
        <p:nvSpPr>
          <p:cNvPr id="10082" name="TextBox 1"/>
          <p:cNvSpPr/>
          <p:nvPr/>
        </p:nvSpPr>
        <p:spPr>
          <a:xfrm xmlns:a="http://schemas.openxmlformats.org/drawingml/2006/main">
            <a:off x="486000" y="223200"/>
            <a:ext cx="10368000" cy="79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>
            <a:normAutofit/>
          </a:bodyPr>
          <a:lstStyle xmlns:a="http://schemas.openxmlformats.org/drawingml/2006/main"/>
          <a:p xmlns:a="http://schemas.openxmlformats.org/drawingml/2006/main">
            <a:r>
              <a:rPr lang="en-US" sz="3200" b="1">
                <a:solidFill>
                  <a:srgbClr val="FFFFFF"/>
                </a:solidFill>
                <a:latin typeface="Microsoft YaHei"/>
                <a:ea typeface="Microsoft YaHei"/>
              </a:rPr>
              <a:t>教育起源学说：劳动起源说是唯一科学解释</a:t>
            </a:r>
          </a:p>
        </p:txBody>
      </p:sp>
      <p:sp>
        <p:nvSpPr>
          <p:cNvPr id="10083" name="TextBox 2"/>
          <p:cNvSpPr/>
          <p:nvPr/>
        </p:nvSpPr>
        <p:spPr>
          <a:xfrm xmlns:a="http://schemas.openxmlformats.org/drawingml/2006/main">
            <a:off x="648000" y="1656000"/>
            <a:ext cx="2232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CADCFC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神话起源说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神创教育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非科学</a:t>
            </a:r>
          </a:p>
        </p:txBody>
      </p:sp>
      <p:sp>
        <p:nvSpPr>
          <p:cNvPr id="10084" name="TextBox 3"/>
          <p:cNvSpPr/>
          <p:nvPr/>
        </p:nvSpPr>
        <p:spPr>
          <a:xfrm xmlns:a="http://schemas.openxmlformats.org/drawingml/2006/main">
            <a:off x="3420000" y="1656000"/>
            <a:ext cx="2232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FF6B6B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生物起源说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动物本能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否认社会性</a:t>
            </a:r>
          </a:p>
        </p:txBody>
      </p:sp>
      <p:sp>
        <p:nvSpPr>
          <p:cNvPr id="10085" name="TextBox 4"/>
          <p:cNvSpPr/>
          <p:nvPr/>
        </p:nvSpPr>
        <p:spPr>
          <a:xfrm xmlns:a="http://schemas.openxmlformats.org/drawingml/2006/main">
            <a:off x="6192000" y="1656000"/>
            <a:ext cx="2232000" cy="180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B33"/>
          </a:solidFill>
          <a:ln xmlns:a="http://schemas.openxmlformats.org/drawingml/2006/main">
            <a:solidFill>
              <a:srgbClr val="8DD3FF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心理起源说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无意识模仿</a:t>
            </a:r>
          </a:p>
          <a:p xmlns:a="http://schemas.openxmlformats.org/drawingml/2006/main">
            <a:pPr algn="ctr"/>
            <a:r>
              <a:rPr lang="en-US" sz="2000">
                <a:solidFill>
                  <a:srgbClr val="FFFFFF"/>
                </a:solidFill>
                <a:latin typeface="Microsoft YaHei"/>
                <a:ea typeface="Microsoft YaHei"/>
              </a:rPr>
              <a:t>否认目的性</a:t>
            </a:r>
          </a:p>
        </p:txBody>
      </p:sp>
      <p:sp>
        <p:nvSpPr>
          <p:cNvPr id="10086" name="TextBox 5"/>
          <p:cNvSpPr/>
          <p:nvPr/>
        </p:nvSpPr>
        <p:spPr>
          <a:xfrm xmlns:a="http://schemas.openxmlformats.org/drawingml/2006/main">
            <a:off x="8964000" y="1512000"/>
            <a:ext cx="2592000" cy="208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C948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100" b="1">
                <a:solidFill>
                  <a:srgbClr val="0B1020"/>
                </a:solidFill>
                <a:latin typeface="Microsoft YaHei"/>
                <a:ea typeface="Microsoft YaHei"/>
              </a:rPr>
              <a:t>劳动起源说</a:t>
            </a:r>
          </a:p>
          <a:p xmlns:a="http://schemas.openxmlformats.org/drawingml/2006/main">
            <a:pPr algn="ctr"/>
            <a:r>
              <a:rPr lang="en-US" sz="2100" b="1">
                <a:solidFill>
                  <a:srgbClr val="0B1020"/>
                </a:solidFill>
                <a:latin typeface="Microsoft YaHei"/>
                <a:ea typeface="Microsoft YaHei"/>
              </a:rPr>
              <a:t>生产劳动中产生</a:t>
            </a:r>
          </a:p>
          <a:p xmlns:a="http://schemas.openxmlformats.org/drawingml/2006/main">
            <a:pPr algn="ctr"/>
            <a:r>
              <a:rPr lang="en-US" sz="2100" b="1">
                <a:solidFill>
                  <a:srgbClr val="0B1020"/>
                </a:solidFill>
                <a:latin typeface="Microsoft YaHei"/>
                <a:ea typeface="Microsoft YaHei"/>
              </a:rPr>
              <a:t>社会性·目的性·实践性</a:t>
            </a:r>
          </a:p>
        </p:txBody>
      </p:sp>
      <p:sp>
        <p:nvSpPr>
          <p:cNvPr id="10087" name="TextBox 6"/>
          <p:cNvSpPr/>
          <p:nvPr/>
        </p:nvSpPr>
        <p:spPr>
          <a:xfrm xmlns:a="http://schemas.openxmlformats.org/drawingml/2006/main">
            <a:off x="900000" y="4572000"/>
            <a:ext cx="10368000" cy="6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213E"/>
          </a:solidFill>
          <a:ln xmlns:a="http://schemas.openxmlformats.org/drawingml/2006/main">
            <a:solidFill>
              <a:srgbClr val="F7C948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200">
                <a:solidFill>
                  <a:srgbClr val="FFFFFF"/>
                </a:solidFill>
                <a:latin typeface="Microsoft YaHei"/>
                <a:ea typeface="Microsoft YaHei"/>
              </a:rPr>
              <a:t>考点顺序：最古老＝神话；第一个正式提出＝生物；看到模仿＝心理；唯一科学＝劳动。</a:t>
            </a:r>
          </a:p>
        </p:txBody>
      </p:sp>
      <p:sp>
        <p:nvSpPr>
          <p:cNvPr id="10088" name="TextBox 7"/>
          <p:cNvSpPr/>
          <p:nvPr/>
        </p:nvSpPr>
        <p:spPr>
          <a:xfrm xmlns:a="http://schemas.openxmlformats.org/drawingml/2006/main">
            <a:off x="486000" y="6390000"/>
            <a:ext cx="8640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Origin theories</a:t>
            </a:r>
          </a:p>
        </p:txBody>
      </p:sp>
      <p:sp>
        <p:nvSpPr>
          <p:cNvPr id="10089" name="TextBox 8"/>
          <p:cNvSpPr/>
          <p:nvPr/>
        </p:nvSpPr>
        <p:spPr>
          <a:xfrm xmlns:a="http://schemas.openxmlformats.org/drawingml/2006/main">
            <a:off x="10944000" y="6390000"/>
            <a:ext cx="792000" cy="270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/>
            <a:r>
              <a:rPr lang="en-US" sz="900">
                <a:solidFill>
                  <a:srgbClr val="CADCFC"/>
                </a:solidFill>
                <a:latin typeface="Microsoft YaHei"/>
                <a:ea typeface="Microsoft YaHei"/>
              </a:rPr>
              <a:t>09</a:t>
            </a:r>
          </a:p>
        </p:txBody>
      </p:sp>
      <p:sp>
        <p:nvSpPr>
          <p:cNvPr id="10141" name="Accessibility Title"/>
          <p:cNvSpPr/>
          <p:nvPr>
            <p:ph type="title"/>
          </p:nvPr>
        </p:nvSpPr>
        <p:spPr/>
        <p:txBody>
          <a:bodyPr/>
          <a:lstStyle/>
          <a:p>
            <a:r>
              <a:rPr lang="en-US"/>
              <a:t>教育起源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OfficeCLI/1.0.76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2026-05-08T10:04:39Z</dcterms:created>
  <cp:lastModifiedBy>OfficeCLI</cp:lastModifiedBy>
  <dcterms:modified xsi:type="dcterms:W3CDTF">2026-05-08T10:04:39Z</dcterms:modified>
</cp:coreProperties>
</file>